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22"/>
  </p:notesMasterIdLst>
  <p:sldIdLst>
    <p:sldId id="256" r:id="rId5"/>
    <p:sldId id="257" r:id="rId6"/>
    <p:sldId id="258" r:id="rId7"/>
    <p:sldId id="264" r:id="rId8"/>
    <p:sldId id="268" r:id="rId9"/>
    <p:sldId id="269" r:id="rId10"/>
    <p:sldId id="270" r:id="rId11"/>
    <p:sldId id="272" r:id="rId12"/>
    <p:sldId id="273" r:id="rId13"/>
    <p:sldId id="267" r:id="rId14"/>
    <p:sldId id="259" r:id="rId15"/>
    <p:sldId id="260" r:id="rId16"/>
    <p:sldId id="261" r:id="rId17"/>
    <p:sldId id="262" r:id="rId18"/>
    <p:sldId id="265" r:id="rId19"/>
    <p:sldId id="263" r:id="rId20"/>
    <p:sldId id="266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FAFF"/>
    <a:srgbClr val="00FFFF"/>
    <a:srgbClr val="00A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6E90BE-164F-2C6C-E9FB-F4605B9F37CD}" v="3" dt="2025-12-11T15:31:54.3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rique Hernandez Laredo" userId="S::ehernandezl@uaemex.mx::0a776dbf-440b-483b-8adc-ce2eaa375c6c" providerId="AD" clId="Web-{856E90BE-164F-2C6C-E9FB-F4605B9F37CD}"/>
    <pc:docChg chg="modSld">
      <pc:chgData name="Enrique Hernandez Laredo" userId="S::ehernandezl@uaemex.mx::0a776dbf-440b-483b-8adc-ce2eaa375c6c" providerId="AD" clId="Web-{856E90BE-164F-2C6C-E9FB-F4605B9F37CD}" dt="2025-12-11T15:31:54.302" v="2" actId="20577"/>
      <pc:docMkLst>
        <pc:docMk/>
      </pc:docMkLst>
      <pc:sldChg chg="modSp">
        <pc:chgData name="Enrique Hernandez Laredo" userId="S::ehernandezl@uaemex.mx::0a776dbf-440b-483b-8adc-ce2eaa375c6c" providerId="AD" clId="Web-{856E90BE-164F-2C6C-E9FB-F4605B9F37CD}" dt="2025-12-11T15:31:54.302" v="2" actId="20577"/>
        <pc:sldMkLst>
          <pc:docMk/>
          <pc:sldMk cId="1054511343" sldId="259"/>
        </pc:sldMkLst>
        <pc:spChg chg="mod">
          <ac:chgData name="Enrique Hernandez Laredo" userId="S::ehernandezl@uaemex.mx::0a776dbf-440b-483b-8adc-ce2eaa375c6c" providerId="AD" clId="Web-{856E90BE-164F-2C6C-E9FB-F4605B9F37CD}" dt="2025-12-11T15:31:54.302" v="2" actId="20577"/>
          <ac:spMkLst>
            <pc:docMk/>
            <pc:sldMk cId="1054511343" sldId="259"/>
            <ac:spMk id="1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820B5-36C0-4794-9E01-220C2D3A21D1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EFC5FD-8DBC-4524-99EA-FCD3D8A86D8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32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9910" y="3831150"/>
            <a:ext cx="5651090" cy="1426649"/>
          </a:xfrm>
        </p:spPr>
        <p:txBody>
          <a:bodyPr/>
          <a:lstStyle>
            <a:lvl1pPr marL="0" indent="0" algn="l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SlicerIGT</a:t>
            </a:r>
            <a:r>
              <a:rPr lang="en-US"/>
              <a:t> Tutorial Series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45" b="27021"/>
          <a:stretch/>
        </p:blipFill>
        <p:spPr>
          <a:xfrm>
            <a:off x="1080626" y="3602038"/>
            <a:ext cx="1269284" cy="924063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2163096" y="3716594"/>
            <a:ext cx="4090219" cy="0"/>
          </a:xfrm>
          <a:prstGeom prst="line">
            <a:avLst/>
          </a:prstGeom>
          <a:ln w="158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82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45" b="27021"/>
          <a:stretch/>
        </p:blipFill>
        <p:spPr>
          <a:xfrm>
            <a:off x="667671" y="6314722"/>
            <a:ext cx="695325" cy="506210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1278192" y="6334386"/>
            <a:ext cx="4090219" cy="0"/>
          </a:xfrm>
          <a:prstGeom prst="line">
            <a:avLst/>
          </a:prstGeom>
          <a:ln w="158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 userDrawn="1"/>
        </p:nvSpPr>
        <p:spPr>
          <a:xfrm>
            <a:off x="1333500" y="6381750"/>
            <a:ext cx="18806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0070C0"/>
                </a:solidFill>
              </a:rPr>
              <a:t>SlicerIGT</a:t>
            </a:r>
            <a:r>
              <a:rPr lang="en-US" sz="1400" i="1" baseline="0">
                <a:solidFill>
                  <a:srgbClr val="0070C0"/>
                </a:solidFill>
              </a:rPr>
              <a:t> Tutorial Series</a:t>
            </a:r>
            <a:endParaRPr lang="en-US" sz="1400" i="1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746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‹Nº›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45" b="27021"/>
          <a:stretch/>
        </p:blipFill>
        <p:spPr>
          <a:xfrm>
            <a:off x="667671" y="6314722"/>
            <a:ext cx="695325" cy="506210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1278192" y="6334386"/>
            <a:ext cx="4090219" cy="0"/>
          </a:xfrm>
          <a:prstGeom prst="line">
            <a:avLst/>
          </a:prstGeom>
          <a:ln w="158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1333500" y="6381750"/>
            <a:ext cx="18806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0070C0"/>
                </a:solidFill>
              </a:rPr>
              <a:t>SlicerIGT</a:t>
            </a:r>
            <a:r>
              <a:rPr lang="en-US" sz="1400" i="1" baseline="0">
                <a:solidFill>
                  <a:srgbClr val="0070C0"/>
                </a:solidFill>
              </a:rPr>
              <a:t> Tutorial Series</a:t>
            </a:r>
            <a:endParaRPr lang="en-US" sz="1400" i="1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702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‹Nº›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45" b="27021"/>
          <a:stretch/>
        </p:blipFill>
        <p:spPr>
          <a:xfrm>
            <a:off x="667671" y="6314722"/>
            <a:ext cx="695325" cy="506210"/>
          </a:xfrm>
          <a:prstGeom prst="rect">
            <a:avLst/>
          </a:prstGeom>
        </p:spPr>
      </p:pic>
      <p:cxnSp>
        <p:nvCxnSpPr>
          <p:cNvPr id="6" name="Straight Connector 5"/>
          <p:cNvCxnSpPr/>
          <p:nvPr userDrawn="1"/>
        </p:nvCxnSpPr>
        <p:spPr>
          <a:xfrm>
            <a:off x="1278192" y="6334386"/>
            <a:ext cx="4090219" cy="0"/>
          </a:xfrm>
          <a:prstGeom prst="line">
            <a:avLst/>
          </a:prstGeom>
          <a:ln w="158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1333500" y="6381750"/>
            <a:ext cx="18806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0070C0"/>
                </a:solidFill>
              </a:rPr>
              <a:t>SlicerIGT</a:t>
            </a:r>
            <a:r>
              <a:rPr lang="en-US" sz="1400" i="1" baseline="0">
                <a:solidFill>
                  <a:srgbClr val="0070C0"/>
                </a:solidFill>
              </a:rPr>
              <a:t> Tutorial Series</a:t>
            </a:r>
            <a:endParaRPr lang="en-US" sz="1400" i="1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664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2934154"/>
            <a:ext cx="7886700" cy="634999"/>
          </a:xfrm>
        </p:spPr>
        <p:txBody>
          <a:bodyPr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55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34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81100"/>
            <a:ext cx="7886700" cy="4995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3501" y="6356351"/>
            <a:ext cx="4781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0" i="1">
                <a:solidFill>
                  <a:srgbClr val="0070C0"/>
                </a:solidFill>
              </a:defRPr>
            </a:lvl1pPr>
          </a:lstStyle>
          <a:p>
            <a:pPr algn="l"/>
            <a:r>
              <a:rPr lang="en-CA" err="1"/>
              <a:t>SlicerIGT</a:t>
            </a:r>
            <a:r>
              <a:rPr lang="en-CA"/>
              <a:t> Tutorial Series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4E161-ED1F-470E-9199-7D8E989353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5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6" r:id="rId3"/>
    <p:sldLayoutId id="2147483667" r:id="rId4"/>
    <p:sldLayoutId id="2147483668" r:id="rId5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70C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err="1"/>
              <a:t>Calibración</a:t>
            </a:r>
            <a:r>
              <a:rPr lang="en-CA"/>
              <a:t> del </a:t>
            </a:r>
            <a:r>
              <a:rPr lang="en-CA" err="1"/>
              <a:t>pivote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Serie de </a:t>
            </a:r>
            <a:r>
              <a:rPr lang="en-US" err="1"/>
              <a:t>tutoriales</a:t>
            </a:r>
            <a:r>
              <a:rPr lang="en-US"/>
              <a:t> de </a:t>
            </a:r>
            <a:r>
              <a:rPr lang="en-US" err="1"/>
              <a:t>SlicerIGT</a:t>
            </a:r>
            <a:endParaRPr lang="en-US"/>
          </a:p>
          <a:p>
            <a:br>
              <a:rPr lang="en-US"/>
            </a:br>
            <a:endParaRPr lang="en-US"/>
          </a:p>
          <a:p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31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04850" y="1945821"/>
            <a:ext cx="7886700" cy="2611666"/>
          </a:xfrm>
        </p:spPr>
        <p:txBody>
          <a:bodyPr/>
          <a:lstStyle/>
          <a:p>
            <a:r>
              <a:rPr lang="en-CA" err="1"/>
              <a:t>Ejemplo</a:t>
            </a:r>
            <a:r>
              <a:rPr lang="en-CA"/>
              <a:t> 2.</a:t>
            </a:r>
            <a:br>
              <a:rPr lang="en-CA"/>
            </a:br>
            <a:r>
              <a:rPr lang="en-CA" sz="2800"/>
              <a:t>(Se </a:t>
            </a:r>
            <a:r>
              <a:rPr lang="en-CA" sz="2800" err="1"/>
              <a:t>requiere</a:t>
            </a:r>
            <a:r>
              <a:rPr lang="en-CA" sz="2800"/>
              <a:t> PLUS. Este </a:t>
            </a:r>
            <a:r>
              <a:rPr lang="en-CA" sz="2800" err="1"/>
              <a:t>método</a:t>
            </a:r>
            <a:r>
              <a:rPr lang="en-CA" sz="2800"/>
              <a:t> </a:t>
            </a:r>
            <a:r>
              <a:rPr lang="en-CA" sz="2800" err="1"/>
              <a:t>está</a:t>
            </a:r>
            <a:r>
              <a:rPr lang="en-CA" sz="2800"/>
              <a:t> </a:t>
            </a:r>
            <a:r>
              <a:rPr lang="en-CA" sz="2800" err="1"/>
              <a:t>quedando</a:t>
            </a:r>
            <a:r>
              <a:rPr lang="en-CA" sz="2800"/>
              <a:t> </a:t>
            </a:r>
            <a:r>
              <a:rPr lang="en-CA" sz="2800" err="1"/>
              <a:t>obsoleto</a:t>
            </a:r>
            <a:r>
              <a:rPr lang="en-CA" sz="2800"/>
              <a:t>).</a:t>
            </a:r>
            <a:br>
              <a:rPr lang="en-CA" sz="2800"/>
            </a:b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06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Pivot calibration in Slicer</a:t>
            </a:r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Hay una secuencia de datos en SlicerIGT-Data que se grabó utilizando un lápiz óptico pivotante: </a:t>
            </a:r>
            <a:r>
              <a:rPr lang="es-MX" b="1">
                <a:solidFill>
                  <a:srgbClr val="000000"/>
                </a:solidFill>
              </a:rPr>
              <a:t>PivotCalibration</a:t>
            </a:r>
            <a:r>
              <a:rPr lang="es-MX" b="1" i="0" u="none" strike="noStrike">
                <a:solidFill>
                  <a:srgbClr val="000000"/>
                </a:solidFill>
                <a:effectLst/>
              </a:rPr>
              <a:t>.mha</a:t>
            </a:r>
            <a:endParaRPr lang="es-ES"/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La punta del lápiz óptico pivotaba en relación con un objeto de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referencia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 rastreado. Por lo tanto, necesitamos la transformación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Lápiz óptico a referencia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 para encontrar la punta del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Lápiz óptico 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(como punto de pivote).</a:t>
            </a:r>
            <a:endParaRPr lang="es-MX" b="0" i="0" u="none" strike="noStrike" dirty="0">
              <a:solidFill>
                <a:srgbClr val="000000"/>
              </a:solidFill>
              <a:effectLst/>
              <a:ea typeface="Calibri"/>
              <a:cs typeface="Calibri"/>
            </a:endParaRP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Ejecute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PivotCalibrationExtend.bat 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para obtener </a:t>
            </a:r>
            <a:r>
              <a:rPr lang="es-MX" b="1" i="0" u="none" strike="noStrike" dirty="0" err="1">
                <a:solidFill>
                  <a:srgbClr val="000000"/>
                </a:solidFill>
                <a:effectLst/>
              </a:rPr>
              <a:t>PivotCalibration-Extended.mha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 en la carpeta /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datos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 de su instalación PLUS. Por ejemplo, en c:\users\you\PlusApp-2.1.2.3392-Win64\data\</a:t>
            </a:r>
            <a:endParaRPr lang="es-MX" b="0" i="0" u="none" strike="noStrike" dirty="0">
              <a:solidFill>
                <a:srgbClr val="000000"/>
              </a:solidFill>
              <a:effectLst/>
              <a:ea typeface="Calibri"/>
              <a:cs typeface="Calibri"/>
            </a:endParaRPr>
          </a:p>
          <a:p>
            <a:pPr algn="l"/>
            <a:endParaRPr lang="es-MX" b="0" i="0" u="none" strike="noStrike">
              <a:solidFill>
                <a:srgbClr val="000000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511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/>
            </a:br>
            <a:r>
              <a:rPr lang="en-CA" sz="4000" err="1"/>
              <a:t>Secuencia</a:t>
            </a:r>
            <a:r>
              <a:rPr lang="en-CA" sz="4000"/>
              <a:t> de </a:t>
            </a:r>
            <a:r>
              <a:rPr lang="en-CA" sz="4000" err="1"/>
              <a:t>calibración</a:t>
            </a:r>
            <a:r>
              <a:rPr lang="en-CA" sz="4000"/>
              <a:t> del </a:t>
            </a:r>
            <a:r>
              <a:rPr lang="en-CA" sz="4000" err="1"/>
              <a:t>pivote</a:t>
            </a:r>
            <a:r>
              <a:rPr lang="en-CA" sz="4000"/>
              <a:t> de carga</a:t>
            </a:r>
            <a:br>
              <a:rPr lang="en-CA"/>
            </a:b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096" y="1147031"/>
            <a:ext cx="6833808" cy="506241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457950" y="3163645"/>
            <a:ext cx="1415600" cy="3402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994362" y="3072136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2.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238958" y="5761549"/>
            <a:ext cx="878239" cy="3402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775370" y="5686224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3.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75129" y="1364266"/>
            <a:ext cx="5421664" cy="529271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CA">
              <a:solidFill>
                <a:schemeClr val="tx1"/>
              </a:solidFill>
            </a:endParaRPr>
          </a:p>
          <a:p>
            <a:endParaRPr lang="en-CA">
              <a:solidFill>
                <a:schemeClr val="tx1"/>
              </a:solidFill>
            </a:endParaRPr>
          </a:p>
          <a:p>
            <a:endParaRPr lang="en-CA">
              <a:solidFill>
                <a:schemeClr val="tx1"/>
              </a:solidFill>
            </a:endParaRPr>
          </a:p>
          <a:p>
            <a:endParaRPr lang="en-CA">
              <a:solidFill>
                <a:schemeClr val="tx1"/>
              </a:solidFill>
            </a:endParaRPr>
          </a:p>
          <a:p>
            <a:r>
              <a:rPr lang="en-CA">
                <a:solidFill>
                  <a:schemeClr val="tx1"/>
                </a:solidFill>
              </a:rPr>
              <a:t>Arrastre y </a:t>
            </a:r>
            <a:r>
              <a:rPr lang="en-CA" err="1">
                <a:solidFill>
                  <a:schemeClr val="tx1"/>
                </a:solidFill>
              </a:rPr>
              <a:t>suelte</a:t>
            </a:r>
            <a:r>
              <a:rPr lang="en-CA">
                <a:solidFill>
                  <a:schemeClr val="tx1"/>
                </a:solidFill>
              </a:rPr>
              <a:t> </a:t>
            </a:r>
            <a:r>
              <a:rPr lang="en-CA" err="1">
                <a:solidFill>
                  <a:schemeClr val="tx1"/>
                </a:solidFill>
              </a:rPr>
              <a:t>PivotCalibration-Extended.mha</a:t>
            </a:r>
            <a:r>
              <a:rPr lang="en-CA">
                <a:solidFill>
                  <a:schemeClr val="tx1"/>
                </a:solidFill>
              </a:rPr>
              <a:t> </a:t>
            </a:r>
            <a:r>
              <a:rPr lang="en-CA" err="1">
                <a:solidFill>
                  <a:schemeClr val="tx1"/>
                </a:solidFill>
              </a:rPr>
              <a:t>en</a:t>
            </a:r>
            <a:r>
              <a:rPr lang="en-CA">
                <a:solidFill>
                  <a:schemeClr val="tx1"/>
                </a:solidFill>
              </a:rPr>
              <a:t> Slicer.</a:t>
            </a:r>
          </a:p>
          <a:p>
            <a:br>
              <a:rPr lang="en-CA">
                <a:solidFill>
                  <a:schemeClr val="tx1"/>
                </a:solidFill>
              </a:rPr>
            </a:br>
            <a:endParaRPr lang="en-CA">
              <a:solidFill>
                <a:schemeClr val="tx1"/>
              </a:solidFill>
            </a:endParaRPr>
          </a:p>
          <a:p>
            <a:br>
              <a:rPr lang="en-CA">
                <a:solidFill>
                  <a:schemeClr val="tx1"/>
                </a:solidFill>
              </a:rPr>
            </a:br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6856" y="916236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1.</a:t>
            </a:r>
            <a:endParaRPr 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864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880" y="1645976"/>
            <a:ext cx="3952381" cy="31238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/>
            </a:br>
            <a:br>
              <a:rPr lang="en-CA"/>
            </a:br>
            <a:r>
              <a:rPr lang="en-CA" err="1"/>
              <a:t>Ejemplo</a:t>
            </a:r>
            <a:r>
              <a:rPr lang="en-CA"/>
              <a:t>: </a:t>
            </a:r>
            <a:r>
              <a:rPr lang="en-CA" err="1"/>
              <a:t>Calibración</a:t>
            </a:r>
            <a:r>
              <a:rPr lang="en-CA"/>
              <a:t> del </a:t>
            </a:r>
            <a:r>
              <a:rPr lang="en-CA" err="1"/>
              <a:t>pivote</a:t>
            </a:r>
            <a:r>
              <a:rPr lang="en-CA"/>
              <a:t> </a:t>
            </a:r>
            <a:r>
              <a:rPr lang="en-CA" err="1"/>
              <a:t>en</a:t>
            </a:r>
            <a:r>
              <a:rPr lang="en-CA"/>
              <a:t> Slicer</a:t>
            </a:r>
            <a:br>
              <a:rPr lang="en-CA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50436"/>
            <a:ext cx="3943350" cy="3674121"/>
          </a:xfrm>
        </p:spPr>
        <p:txBody>
          <a:bodyPr>
            <a:normAutofit/>
          </a:bodyPr>
          <a:lstStyle/>
          <a:p>
            <a:pPr algn="l"/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Cree un modelo de aguja utilizando </a:t>
            </a:r>
            <a:r>
              <a:rPr lang="es-MX" sz="2400" b="1" i="0" u="none" strike="noStrike">
                <a:solidFill>
                  <a:srgbClr val="000000"/>
                </a:solidFill>
                <a:effectLst/>
              </a:rPr>
              <a:t>IGT/Crear modelos</a:t>
            </a:r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 para representar la herramienta del lápiz óptico.</a:t>
            </a:r>
          </a:p>
          <a:p>
            <a:pPr algn="l"/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Debería aparecer un modelo de aguja en la escena con este aspecto:</a:t>
            </a:r>
          </a:p>
          <a:p>
            <a:pPr marL="0" indent="0" algn="l">
              <a:buNone/>
            </a:pPr>
            <a:endParaRPr lang="es-MX" b="0" i="0" u="none" strike="noStrike">
              <a:solidFill>
                <a:srgbClr val="000000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040071" y="1650435"/>
            <a:ext cx="1560686" cy="3402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51762" y="1205809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1.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890183" y="4316898"/>
            <a:ext cx="1126078" cy="34735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089534" y="4640533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2.</a:t>
            </a:r>
            <a:endParaRPr lang="en-US" b="1">
              <a:solidFill>
                <a:srgbClr val="FF0000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44" y="4843604"/>
            <a:ext cx="3104762" cy="9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651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/>
            </a:br>
            <a:r>
              <a:rPr lang="en-CA" sz="4000" err="1"/>
              <a:t>Ejemplo</a:t>
            </a:r>
            <a:r>
              <a:rPr lang="en-CA" sz="4000"/>
              <a:t>: </a:t>
            </a:r>
            <a:r>
              <a:rPr lang="en-CA" sz="4000" err="1"/>
              <a:t>Calibración</a:t>
            </a:r>
            <a:r>
              <a:rPr lang="en-CA" sz="4000"/>
              <a:t> del </a:t>
            </a:r>
            <a:r>
              <a:rPr lang="en-CA" sz="4000" err="1"/>
              <a:t>pivote</a:t>
            </a:r>
            <a:r>
              <a:rPr lang="en-CA" sz="4000"/>
              <a:t> </a:t>
            </a:r>
            <a:r>
              <a:rPr lang="en-CA" sz="4000" err="1"/>
              <a:t>en</a:t>
            </a:r>
            <a:r>
              <a:rPr lang="en-CA" sz="4000"/>
              <a:t> Slicer</a:t>
            </a:r>
            <a:br>
              <a:rPr lang="en-CA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75646"/>
            <a:ext cx="3943350" cy="466910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Cree la jerarquía de transformaciones para la escena:</a:t>
            </a:r>
          </a:p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Seleccione el módulo </a:t>
            </a:r>
            <a:r>
              <a:rPr lang="es-MX" b="1" i="1" u="none" strike="noStrike">
                <a:solidFill>
                  <a:srgbClr val="000000"/>
                </a:solidFill>
                <a:effectLst/>
              </a:rPr>
              <a:t>Transformaciones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 y cree una nueva transformación, denominada </a:t>
            </a:r>
            <a:r>
              <a:rPr lang="es-MX" b="1" u="none" strike="noStrike">
                <a:solidFill>
                  <a:srgbClr val="000000"/>
                </a:solidFill>
                <a:effectLst/>
              </a:rPr>
              <a:t>Punta del lápiz óptico al lápiz óptico.</a:t>
            </a:r>
          </a:p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Configure la jerarquía de transformaciones en el módulo Datos tal y como se muestra en la figura.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064" y="1054274"/>
            <a:ext cx="4142857" cy="49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693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/>
            </a:br>
            <a:r>
              <a:rPr lang="en-CA" err="1"/>
              <a:t>Reproduzca</a:t>
            </a:r>
            <a:r>
              <a:rPr lang="en-CA"/>
              <a:t> la </a:t>
            </a:r>
            <a:r>
              <a:rPr lang="en-CA" err="1"/>
              <a:t>secuencia</a:t>
            </a:r>
            <a:r>
              <a:rPr lang="en-CA"/>
              <a:t> </a:t>
            </a:r>
            <a:r>
              <a:rPr lang="en-CA" err="1"/>
              <a:t>grabada</a:t>
            </a:r>
            <a:r>
              <a:rPr lang="en-CA"/>
              <a:t>.</a:t>
            </a:r>
            <a:br>
              <a:rPr lang="en-CA"/>
            </a:br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1931" y="1745760"/>
            <a:ext cx="4800137" cy="312920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280687" y="1723263"/>
            <a:ext cx="1560686" cy="3402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292378" y="1278637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1.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35625" y="4462555"/>
            <a:ext cx="568176" cy="4349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048893" y="4863678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2.</a:t>
            </a:r>
            <a:endParaRPr 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1762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/>
            </a:br>
            <a:r>
              <a:rPr lang="en-CA" err="1"/>
              <a:t>Ejemplo</a:t>
            </a:r>
            <a:r>
              <a:rPr lang="en-CA"/>
              <a:t>: </a:t>
            </a:r>
            <a:r>
              <a:rPr lang="en-CA" err="1"/>
              <a:t>Calibración</a:t>
            </a:r>
            <a:r>
              <a:rPr lang="en-CA"/>
              <a:t> del </a:t>
            </a:r>
            <a:r>
              <a:rPr lang="en-CA" err="1"/>
              <a:t>pivote</a:t>
            </a:r>
            <a:r>
              <a:rPr lang="en-CA"/>
              <a:t> </a:t>
            </a:r>
            <a:r>
              <a:rPr lang="en-CA" err="1"/>
              <a:t>en</a:t>
            </a:r>
            <a:r>
              <a:rPr lang="en-CA"/>
              <a:t> Slicer</a:t>
            </a:r>
            <a:br>
              <a:rPr lang="en-CA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81100"/>
            <a:ext cx="3951442" cy="4995863"/>
          </a:xfrm>
        </p:spPr>
        <p:txBody>
          <a:bodyPr>
            <a:normAutofit/>
          </a:bodyPr>
          <a:lstStyle/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Inicialmente, debería ver cómo se balancea la punta del Lápiz óptico.</a:t>
            </a:r>
          </a:p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Siga los pasos que se muestran en rojo.</a:t>
            </a:r>
          </a:p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Después de la calibración del pivote, la punta del Lápiz óptico debería estar relativamente estable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2548" y="1246085"/>
            <a:ext cx="4009524" cy="465714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03093" y="1245835"/>
            <a:ext cx="1716755" cy="3402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925225" y="1515941"/>
            <a:ext cx="5099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1.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30106" y="3177868"/>
            <a:ext cx="1716755" cy="54446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704343" y="3155811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2.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031979" y="3968295"/>
            <a:ext cx="347957" cy="3532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379936" y="3911651"/>
            <a:ext cx="479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3.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92549" y="4329541"/>
            <a:ext cx="3472434" cy="3532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8264982" y="4272897"/>
            <a:ext cx="479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4.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08930" y="5029341"/>
            <a:ext cx="3342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5. Wait until sampling complete</a:t>
            </a:r>
            <a:endParaRPr lang="en-US" sz="12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535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/>
            </a:br>
            <a:r>
              <a:rPr lang="en-US" err="1"/>
              <a:t>Guardar</a:t>
            </a:r>
            <a:r>
              <a:rPr lang="en-US"/>
              <a:t> </a:t>
            </a:r>
            <a:r>
              <a:rPr lang="en-US" err="1"/>
              <a:t>el</a:t>
            </a:r>
            <a:r>
              <a:rPr lang="en-US"/>
              <a:t> </a:t>
            </a:r>
            <a:r>
              <a:rPr lang="en-US" err="1"/>
              <a:t>resultado</a:t>
            </a:r>
            <a:br>
              <a:rPr lang="en-US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Guarde la escena de Slicer para guardar la transformación de calibración de </a:t>
            </a:r>
            <a:r>
              <a:rPr lang="es-MX" b="1" i="0" u="none" strike="noStrike">
                <a:solidFill>
                  <a:srgbClr val="000000"/>
                </a:solidFill>
                <a:effectLst/>
              </a:rPr>
              <a:t>Punta del lápiz óptico a lápiz óptico.</a:t>
            </a:r>
          </a:p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El archivo </a:t>
            </a:r>
            <a:r>
              <a:rPr lang="es-MX" b="1" i="0" u="none" strike="noStrike">
                <a:solidFill>
                  <a:srgbClr val="000000"/>
                </a:solidFill>
                <a:effectLst/>
              </a:rPr>
              <a:t>.mrml 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de la carpeta de la escena contiene un formato legible por humanos de la matriz de transformación.</a:t>
            </a:r>
          </a:p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El archivo </a:t>
            </a:r>
            <a:r>
              <a:rPr lang="es-MX" b="1" i="0" u="none" strike="noStrike">
                <a:solidFill>
                  <a:srgbClr val="000000"/>
                </a:solidFill>
                <a:effectLst/>
              </a:rPr>
              <a:t>StylusTipToStylus.h5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 de la carpeta de la escena contiene números cifrados, pero si lo arrastra y suelta en Slicer, recuperará su transformación de calibración.</a:t>
            </a:r>
          </a:p>
          <a:p>
            <a:pPr marL="0" indent="0" algn="l">
              <a:buNone/>
            </a:pPr>
            <a:endParaRPr lang="es-MX" b="0" i="0" u="none" strike="noStrike">
              <a:solidFill>
                <a:srgbClr val="000000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56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err="1"/>
              <a:t>Introducción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En casi todos los sistemas de navegación médica se utiliza una </a:t>
            </a:r>
            <a:r>
              <a:rPr lang="es-MX" b="1" i="1" u="none" strike="noStrike">
                <a:solidFill>
                  <a:srgbClr val="000000"/>
                </a:solidFill>
                <a:effectLst/>
              </a:rPr>
              <a:t>herramienta indicadora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. Puede ser un lápiz óptico con seguimiento, una aguja o cualquier objeto con seguimiento que tenga una parte puntiaguda.</a:t>
            </a:r>
          </a:p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Se utiliza un marcador de posición (por ejemplo, un sensor electromagnético o un marcador óptico) para rastrear la posición de la herramienta indicadora.</a:t>
            </a:r>
          </a:p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Sin embargo, el marcador no puede estar en la punta del indicador. Por lo tanto, debemos determinar dónde se encuentra la </a:t>
            </a:r>
            <a:r>
              <a:rPr lang="es-MX" b="1" i="1" u="none" strike="noStrike">
                <a:solidFill>
                  <a:srgbClr val="000000"/>
                </a:solidFill>
                <a:effectLst/>
              </a:rPr>
              <a:t>punta del indicador</a:t>
            </a:r>
            <a:r>
              <a:rPr lang="es-MX" b="0" i="1" u="none" strike="noStrike">
                <a:solidFill>
                  <a:srgbClr val="000000"/>
                </a:solidFill>
                <a:effectLst/>
              </a:rPr>
              <a:t> 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en relación con el marcador.</a:t>
            </a:r>
          </a:p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Los nombres </a:t>
            </a:r>
            <a:r>
              <a:rPr lang="es-MX" b="1" i="1" u="none" strike="noStrike">
                <a:solidFill>
                  <a:srgbClr val="000000"/>
                </a:solidFill>
                <a:effectLst/>
              </a:rPr>
              <a:t>Indicador, Lápiz óptico 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y </a:t>
            </a:r>
            <a:r>
              <a:rPr lang="es-MX" b="1" i="1" u="none" strike="noStrike">
                <a:solidFill>
                  <a:srgbClr val="000000"/>
                </a:solidFill>
                <a:effectLst/>
              </a:rPr>
              <a:t>Aguja</a:t>
            </a:r>
            <a:r>
              <a:rPr lang="es-MX" b="1" i="0" u="none" strike="noStrike">
                <a:solidFill>
                  <a:srgbClr val="000000"/>
                </a:solidFill>
                <a:effectLst/>
              </a:rPr>
              <a:t> 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se utilizan indistintamente en este tutorial.</a:t>
            </a:r>
          </a:p>
          <a:p>
            <a:pPr marL="0" indent="0" algn="l">
              <a:buNone/>
            </a:pPr>
            <a:endParaRPr lang="es-MX" b="0" i="0" u="none" strike="noStrike">
              <a:solidFill>
                <a:srgbClr val="000000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15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CA" err="1"/>
              <a:t>Sistemas</a:t>
            </a:r>
            <a:r>
              <a:rPr lang="en-CA"/>
              <a:t> de </a:t>
            </a:r>
            <a:r>
              <a:rPr lang="en-CA" err="1"/>
              <a:t>coordenadas</a:t>
            </a:r>
            <a:r>
              <a:rPr lang="en-CA"/>
              <a:t> del </a:t>
            </a:r>
            <a:r>
              <a:rPr lang="en-CA" err="1"/>
              <a:t>lápiz</a:t>
            </a:r>
            <a:r>
              <a:rPr lang="en-CA"/>
              <a:t> </a:t>
            </a:r>
            <a:r>
              <a:rPr lang="en-CA" err="1"/>
              <a:t>óptico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3</a:t>
            </a:fld>
            <a:endParaRPr lang="en-US"/>
          </a:p>
        </p:txBody>
      </p:sp>
      <p:sp>
        <p:nvSpPr>
          <p:cNvPr id="5" name="Freeform 4"/>
          <p:cNvSpPr/>
          <p:nvPr/>
        </p:nvSpPr>
        <p:spPr bwMode="auto">
          <a:xfrm rot="18398606">
            <a:off x="5574534" y="3008188"/>
            <a:ext cx="2464073" cy="99901"/>
          </a:xfrm>
          <a:custGeom>
            <a:avLst/>
            <a:gdLst>
              <a:gd name="connsiteX0" fmla="*/ 217715 w 3526972"/>
              <a:gd name="connsiteY0" fmla="*/ 119743 h 119743"/>
              <a:gd name="connsiteX1" fmla="*/ 3526972 w 3526972"/>
              <a:gd name="connsiteY1" fmla="*/ 119743 h 119743"/>
              <a:gd name="connsiteX2" fmla="*/ 3526972 w 3526972"/>
              <a:gd name="connsiteY2" fmla="*/ 0 h 119743"/>
              <a:gd name="connsiteX3" fmla="*/ 0 w 3526972"/>
              <a:gd name="connsiteY3" fmla="*/ 0 h 119743"/>
              <a:gd name="connsiteX4" fmla="*/ 217715 w 3526972"/>
              <a:gd name="connsiteY4" fmla="*/ 119743 h 11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26972" h="119743">
                <a:moveTo>
                  <a:pt x="217715" y="119743"/>
                </a:moveTo>
                <a:lnTo>
                  <a:pt x="3526972" y="119743"/>
                </a:lnTo>
                <a:lnTo>
                  <a:pt x="3526972" y="0"/>
                </a:lnTo>
                <a:lnTo>
                  <a:pt x="0" y="0"/>
                </a:lnTo>
                <a:lnTo>
                  <a:pt x="217715" y="11974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00FFFF"/>
              </a:gs>
              <a:gs pos="83000">
                <a:srgbClr val="00ADC4"/>
              </a:gs>
              <a:gs pos="100000">
                <a:srgbClr val="D5FAFF"/>
              </a:gs>
            </a:gsLst>
            <a:lin ang="5400000" scaled="1"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CA"/>
          </a:p>
        </p:txBody>
      </p:sp>
      <p:grpSp>
        <p:nvGrpSpPr>
          <p:cNvPr id="6" name="Group 5"/>
          <p:cNvGrpSpPr/>
          <p:nvPr/>
        </p:nvGrpSpPr>
        <p:grpSpPr>
          <a:xfrm>
            <a:off x="6483770" y="1650685"/>
            <a:ext cx="1725804" cy="1790152"/>
            <a:chOff x="457200" y="2538948"/>
            <a:chExt cx="1725804" cy="1790152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926595" y="2618910"/>
              <a:ext cx="0" cy="108012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926595" y="3699030"/>
              <a:ext cx="117013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H="1">
              <a:off x="457200" y="3699030"/>
              <a:ext cx="469395" cy="46939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871700" y="373474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/>
                <a:t>X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81648" y="253894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/>
                <a:t>Y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89522" y="3959768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/>
                <a:t>Z</a:t>
              </a: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7277434" y="2425250"/>
            <a:ext cx="1320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err="1"/>
              <a:t>Lápiz</a:t>
            </a:r>
            <a:r>
              <a:rPr lang="en-CA" b="1"/>
              <a:t> </a:t>
            </a:r>
            <a:r>
              <a:rPr lang="en-CA" b="1" err="1"/>
              <a:t>óptico</a:t>
            </a:r>
            <a:endParaRPr lang="en-CA" b="1"/>
          </a:p>
        </p:txBody>
      </p:sp>
      <p:grpSp>
        <p:nvGrpSpPr>
          <p:cNvPr id="14" name="Group 13"/>
          <p:cNvGrpSpPr/>
          <p:nvPr/>
        </p:nvGrpSpPr>
        <p:grpSpPr>
          <a:xfrm>
            <a:off x="5547068" y="2862111"/>
            <a:ext cx="1725804" cy="1790152"/>
            <a:chOff x="457200" y="2538948"/>
            <a:chExt cx="1725804" cy="1790152"/>
          </a:xfrm>
        </p:grpSpPr>
        <p:cxnSp>
          <p:nvCxnSpPr>
            <p:cNvPr id="15" name="Straight Arrow Connector 14"/>
            <p:cNvCxnSpPr/>
            <p:nvPr/>
          </p:nvCxnSpPr>
          <p:spPr>
            <a:xfrm flipV="1">
              <a:off x="926595" y="2618910"/>
              <a:ext cx="0" cy="108012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926595" y="3699030"/>
              <a:ext cx="117013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H="1">
              <a:off x="457200" y="3699030"/>
              <a:ext cx="469395" cy="46939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871700" y="373474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/>
                <a:t>X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81648" y="253894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/>
                <a:t>Y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89522" y="3959768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/>
                <a:t>Z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5940971" y="425119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/>
              <a:t>Punta del </a:t>
            </a:r>
            <a:r>
              <a:rPr lang="en-CA" b="1" err="1"/>
              <a:t>lápiz</a:t>
            </a:r>
            <a:r>
              <a:rPr lang="en-CA" b="1"/>
              <a:t> </a:t>
            </a:r>
            <a:r>
              <a:rPr lang="en-CA" b="1" err="1"/>
              <a:t>óptico</a:t>
            </a:r>
            <a:endParaRPr lang="en-CA" b="1"/>
          </a:p>
        </p:txBody>
      </p:sp>
      <p:grpSp>
        <p:nvGrpSpPr>
          <p:cNvPr id="22" name="Group 21"/>
          <p:cNvGrpSpPr/>
          <p:nvPr/>
        </p:nvGrpSpPr>
        <p:grpSpPr>
          <a:xfrm rot="2420825">
            <a:off x="6836243" y="2628826"/>
            <a:ext cx="294890" cy="313247"/>
            <a:chOff x="8024675" y="1747909"/>
            <a:chExt cx="294890" cy="313247"/>
          </a:xfrm>
        </p:grpSpPr>
        <p:sp>
          <p:nvSpPr>
            <p:cNvPr id="23" name="Rectangle 22"/>
            <p:cNvSpPr/>
            <p:nvPr/>
          </p:nvSpPr>
          <p:spPr>
            <a:xfrm>
              <a:off x="8024675" y="1747909"/>
              <a:ext cx="294890" cy="31324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" name="Freeform 23"/>
            <p:cNvSpPr/>
            <p:nvPr/>
          </p:nvSpPr>
          <p:spPr>
            <a:xfrm>
              <a:off x="8074915" y="1778053"/>
              <a:ext cx="204880" cy="228172"/>
            </a:xfrm>
            <a:custGeom>
              <a:avLst/>
              <a:gdLst>
                <a:gd name="connsiteX0" fmla="*/ 508052 w 562926"/>
                <a:gd name="connsiteY0" fmla="*/ 72518 h 585550"/>
                <a:gd name="connsiteX1" fmla="*/ 286988 w 562926"/>
                <a:gd name="connsiteY1" fmla="*/ 2180 h 585550"/>
                <a:gd name="connsiteX2" fmla="*/ 45828 w 562926"/>
                <a:gd name="connsiteY2" fmla="*/ 32325 h 585550"/>
                <a:gd name="connsiteX3" fmla="*/ 15683 w 562926"/>
                <a:gd name="connsiteY3" fmla="*/ 173002 h 585550"/>
                <a:gd name="connsiteX4" fmla="*/ 226698 w 562926"/>
                <a:gd name="connsiteY4" fmla="*/ 263437 h 585550"/>
                <a:gd name="connsiteX5" fmla="*/ 457810 w 562926"/>
                <a:gd name="connsiteY5" fmla="*/ 283534 h 585550"/>
                <a:gd name="connsiteX6" fmla="*/ 498004 w 562926"/>
                <a:gd name="connsiteY6" fmla="*/ 203147 h 585550"/>
                <a:gd name="connsiteX7" fmla="*/ 347278 w 562926"/>
                <a:gd name="connsiteY7" fmla="*/ 142857 h 585550"/>
                <a:gd name="connsiteX8" fmla="*/ 186505 w 562926"/>
                <a:gd name="connsiteY8" fmla="*/ 162954 h 585550"/>
                <a:gd name="connsiteX9" fmla="*/ 75973 w 562926"/>
                <a:gd name="connsiteY9" fmla="*/ 233292 h 585550"/>
                <a:gd name="connsiteX10" fmla="*/ 5634 w 562926"/>
                <a:gd name="connsiteY10" fmla="*/ 353872 h 585550"/>
                <a:gd name="connsiteX11" fmla="*/ 35780 w 562926"/>
                <a:gd name="connsiteY11" fmla="*/ 474452 h 585550"/>
                <a:gd name="connsiteX12" fmla="*/ 146311 w 562926"/>
                <a:gd name="connsiteY12" fmla="*/ 534743 h 585550"/>
                <a:gd name="connsiteX13" fmla="*/ 367375 w 562926"/>
                <a:gd name="connsiteY13" fmla="*/ 574936 h 585550"/>
                <a:gd name="connsiteX14" fmla="*/ 487955 w 562926"/>
                <a:gd name="connsiteY14" fmla="*/ 574936 h 585550"/>
                <a:gd name="connsiteX15" fmla="*/ 558294 w 562926"/>
                <a:gd name="connsiteY15" fmla="*/ 454356 h 585550"/>
                <a:gd name="connsiteX16" fmla="*/ 357327 w 562926"/>
                <a:gd name="connsiteY16" fmla="*/ 414162 h 585550"/>
                <a:gd name="connsiteX17" fmla="*/ 276940 w 562926"/>
                <a:gd name="connsiteY17" fmla="*/ 414162 h 585550"/>
                <a:gd name="connsiteX18" fmla="*/ 106118 w 562926"/>
                <a:gd name="connsiteY18" fmla="*/ 454356 h 585550"/>
                <a:gd name="connsiteX19" fmla="*/ 35780 w 562926"/>
                <a:gd name="connsiteY19" fmla="*/ 554839 h 585550"/>
                <a:gd name="connsiteX20" fmla="*/ 15683 w 562926"/>
                <a:gd name="connsiteY20" fmla="*/ 584984 h 585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62926" h="585550">
                  <a:moveTo>
                    <a:pt x="508052" y="72518"/>
                  </a:moveTo>
                  <a:cubicBezTo>
                    <a:pt x="436038" y="40698"/>
                    <a:pt x="364025" y="8879"/>
                    <a:pt x="286988" y="2180"/>
                  </a:cubicBezTo>
                  <a:cubicBezTo>
                    <a:pt x="209951" y="-4519"/>
                    <a:pt x="91045" y="3855"/>
                    <a:pt x="45828" y="32325"/>
                  </a:cubicBezTo>
                  <a:cubicBezTo>
                    <a:pt x="611" y="60795"/>
                    <a:pt x="-14462" y="134483"/>
                    <a:pt x="15683" y="173002"/>
                  </a:cubicBezTo>
                  <a:cubicBezTo>
                    <a:pt x="45828" y="211521"/>
                    <a:pt x="153010" y="245015"/>
                    <a:pt x="226698" y="263437"/>
                  </a:cubicBezTo>
                  <a:cubicBezTo>
                    <a:pt x="300386" y="281859"/>
                    <a:pt x="412592" y="293582"/>
                    <a:pt x="457810" y="283534"/>
                  </a:cubicBezTo>
                  <a:cubicBezTo>
                    <a:pt x="503028" y="273486"/>
                    <a:pt x="516426" y="226593"/>
                    <a:pt x="498004" y="203147"/>
                  </a:cubicBezTo>
                  <a:cubicBezTo>
                    <a:pt x="479582" y="179701"/>
                    <a:pt x="399194" y="149556"/>
                    <a:pt x="347278" y="142857"/>
                  </a:cubicBezTo>
                  <a:cubicBezTo>
                    <a:pt x="295362" y="136158"/>
                    <a:pt x="231722" y="147882"/>
                    <a:pt x="186505" y="162954"/>
                  </a:cubicBezTo>
                  <a:cubicBezTo>
                    <a:pt x="141288" y="178026"/>
                    <a:pt x="106118" y="201472"/>
                    <a:pt x="75973" y="233292"/>
                  </a:cubicBezTo>
                  <a:cubicBezTo>
                    <a:pt x="45828" y="265112"/>
                    <a:pt x="12333" y="313679"/>
                    <a:pt x="5634" y="353872"/>
                  </a:cubicBezTo>
                  <a:cubicBezTo>
                    <a:pt x="-1065" y="394065"/>
                    <a:pt x="12334" y="444307"/>
                    <a:pt x="35780" y="474452"/>
                  </a:cubicBezTo>
                  <a:cubicBezTo>
                    <a:pt x="59226" y="504597"/>
                    <a:pt x="91045" y="517996"/>
                    <a:pt x="146311" y="534743"/>
                  </a:cubicBezTo>
                  <a:cubicBezTo>
                    <a:pt x="201577" y="551490"/>
                    <a:pt x="310434" y="568237"/>
                    <a:pt x="367375" y="574936"/>
                  </a:cubicBezTo>
                  <a:cubicBezTo>
                    <a:pt x="424316" y="581635"/>
                    <a:pt x="456135" y="595033"/>
                    <a:pt x="487955" y="574936"/>
                  </a:cubicBezTo>
                  <a:cubicBezTo>
                    <a:pt x="519775" y="554839"/>
                    <a:pt x="580065" y="481152"/>
                    <a:pt x="558294" y="454356"/>
                  </a:cubicBezTo>
                  <a:cubicBezTo>
                    <a:pt x="536523" y="427560"/>
                    <a:pt x="404219" y="420861"/>
                    <a:pt x="357327" y="414162"/>
                  </a:cubicBezTo>
                  <a:cubicBezTo>
                    <a:pt x="310435" y="407463"/>
                    <a:pt x="318808" y="407463"/>
                    <a:pt x="276940" y="414162"/>
                  </a:cubicBezTo>
                  <a:cubicBezTo>
                    <a:pt x="235072" y="420861"/>
                    <a:pt x="146311" y="430910"/>
                    <a:pt x="106118" y="454356"/>
                  </a:cubicBezTo>
                  <a:cubicBezTo>
                    <a:pt x="65925" y="477802"/>
                    <a:pt x="50853" y="533068"/>
                    <a:pt x="35780" y="554839"/>
                  </a:cubicBezTo>
                  <a:cubicBezTo>
                    <a:pt x="20707" y="576610"/>
                    <a:pt x="15683" y="584984"/>
                    <a:pt x="15683" y="584984"/>
                  </a:cubicBezTo>
                </a:path>
              </a:pathLst>
            </a:cu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26" name="Arc 25"/>
          <p:cNvSpPr/>
          <p:nvPr/>
        </p:nvSpPr>
        <p:spPr>
          <a:xfrm>
            <a:off x="5314805" y="1729550"/>
            <a:ext cx="1848585" cy="2244833"/>
          </a:xfrm>
          <a:prstGeom prst="arc">
            <a:avLst>
              <a:gd name="adj1" fmla="val 163875"/>
              <a:gd name="adj2" fmla="val 5012997"/>
            </a:avLst>
          </a:prstGeom>
          <a:ln w="25400">
            <a:solidFill>
              <a:srgbClr val="FF0000"/>
            </a:solidFill>
            <a:prstDash val="dash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7" name="Group 26"/>
          <p:cNvGrpSpPr/>
          <p:nvPr/>
        </p:nvGrpSpPr>
        <p:grpSpPr>
          <a:xfrm>
            <a:off x="6344538" y="5200530"/>
            <a:ext cx="294890" cy="313247"/>
            <a:chOff x="8024675" y="1747909"/>
            <a:chExt cx="294890" cy="313247"/>
          </a:xfrm>
        </p:grpSpPr>
        <p:sp>
          <p:nvSpPr>
            <p:cNvPr id="28" name="Rectangle 27"/>
            <p:cNvSpPr/>
            <p:nvPr/>
          </p:nvSpPr>
          <p:spPr>
            <a:xfrm>
              <a:off x="8024675" y="1747909"/>
              <a:ext cx="294890" cy="31324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9" name="Freeform 28"/>
            <p:cNvSpPr/>
            <p:nvPr/>
          </p:nvSpPr>
          <p:spPr>
            <a:xfrm>
              <a:off x="8074915" y="1778053"/>
              <a:ext cx="204880" cy="228172"/>
            </a:xfrm>
            <a:custGeom>
              <a:avLst/>
              <a:gdLst>
                <a:gd name="connsiteX0" fmla="*/ 508052 w 562926"/>
                <a:gd name="connsiteY0" fmla="*/ 72518 h 585550"/>
                <a:gd name="connsiteX1" fmla="*/ 286988 w 562926"/>
                <a:gd name="connsiteY1" fmla="*/ 2180 h 585550"/>
                <a:gd name="connsiteX2" fmla="*/ 45828 w 562926"/>
                <a:gd name="connsiteY2" fmla="*/ 32325 h 585550"/>
                <a:gd name="connsiteX3" fmla="*/ 15683 w 562926"/>
                <a:gd name="connsiteY3" fmla="*/ 173002 h 585550"/>
                <a:gd name="connsiteX4" fmla="*/ 226698 w 562926"/>
                <a:gd name="connsiteY4" fmla="*/ 263437 h 585550"/>
                <a:gd name="connsiteX5" fmla="*/ 457810 w 562926"/>
                <a:gd name="connsiteY5" fmla="*/ 283534 h 585550"/>
                <a:gd name="connsiteX6" fmla="*/ 498004 w 562926"/>
                <a:gd name="connsiteY6" fmla="*/ 203147 h 585550"/>
                <a:gd name="connsiteX7" fmla="*/ 347278 w 562926"/>
                <a:gd name="connsiteY7" fmla="*/ 142857 h 585550"/>
                <a:gd name="connsiteX8" fmla="*/ 186505 w 562926"/>
                <a:gd name="connsiteY8" fmla="*/ 162954 h 585550"/>
                <a:gd name="connsiteX9" fmla="*/ 75973 w 562926"/>
                <a:gd name="connsiteY9" fmla="*/ 233292 h 585550"/>
                <a:gd name="connsiteX10" fmla="*/ 5634 w 562926"/>
                <a:gd name="connsiteY10" fmla="*/ 353872 h 585550"/>
                <a:gd name="connsiteX11" fmla="*/ 35780 w 562926"/>
                <a:gd name="connsiteY11" fmla="*/ 474452 h 585550"/>
                <a:gd name="connsiteX12" fmla="*/ 146311 w 562926"/>
                <a:gd name="connsiteY12" fmla="*/ 534743 h 585550"/>
                <a:gd name="connsiteX13" fmla="*/ 367375 w 562926"/>
                <a:gd name="connsiteY13" fmla="*/ 574936 h 585550"/>
                <a:gd name="connsiteX14" fmla="*/ 487955 w 562926"/>
                <a:gd name="connsiteY14" fmla="*/ 574936 h 585550"/>
                <a:gd name="connsiteX15" fmla="*/ 558294 w 562926"/>
                <a:gd name="connsiteY15" fmla="*/ 454356 h 585550"/>
                <a:gd name="connsiteX16" fmla="*/ 357327 w 562926"/>
                <a:gd name="connsiteY16" fmla="*/ 414162 h 585550"/>
                <a:gd name="connsiteX17" fmla="*/ 276940 w 562926"/>
                <a:gd name="connsiteY17" fmla="*/ 414162 h 585550"/>
                <a:gd name="connsiteX18" fmla="*/ 106118 w 562926"/>
                <a:gd name="connsiteY18" fmla="*/ 454356 h 585550"/>
                <a:gd name="connsiteX19" fmla="*/ 35780 w 562926"/>
                <a:gd name="connsiteY19" fmla="*/ 554839 h 585550"/>
                <a:gd name="connsiteX20" fmla="*/ 15683 w 562926"/>
                <a:gd name="connsiteY20" fmla="*/ 584984 h 585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62926" h="585550">
                  <a:moveTo>
                    <a:pt x="508052" y="72518"/>
                  </a:moveTo>
                  <a:cubicBezTo>
                    <a:pt x="436038" y="40698"/>
                    <a:pt x="364025" y="8879"/>
                    <a:pt x="286988" y="2180"/>
                  </a:cubicBezTo>
                  <a:cubicBezTo>
                    <a:pt x="209951" y="-4519"/>
                    <a:pt x="91045" y="3855"/>
                    <a:pt x="45828" y="32325"/>
                  </a:cubicBezTo>
                  <a:cubicBezTo>
                    <a:pt x="611" y="60795"/>
                    <a:pt x="-14462" y="134483"/>
                    <a:pt x="15683" y="173002"/>
                  </a:cubicBezTo>
                  <a:cubicBezTo>
                    <a:pt x="45828" y="211521"/>
                    <a:pt x="153010" y="245015"/>
                    <a:pt x="226698" y="263437"/>
                  </a:cubicBezTo>
                  <a:cubicBezTo>
                    <a:pt x="300386" y="281859"/>
                    <a:pt x="412592" y="293582"/>
                    <a:pt x="457810" y="283534"/>
                  </a:cubicBezTo>
                  <a:cubicBezTo>
                    <a:pt x="503028" y="273486"/>
                    <a:pt x="516426" y="226593"/>
                    <a:pt x="498004" y="203147"/>
                  </a:cubicBezTo>
                  <a:cubicBezTo>
                    <a:pt x="479582" y="179701"/>
                    <a:pt x="399194" y="149556"/>
                    <a:pt x="347278" y="142857"/>
                  </a:cubicBezTo>
                  <a:cubicBezTo>
                    <a:pt x="295362" y="136158"/>
                    <a:pt x="231722" y="147882"/>
                    <a:pt x="186505" y="162954"/>
                  </a:cubicBezTo>
                  <a:cubicBezTo>
                    <a:pt x="141288" y="178026"/>
                    <a:pt x="106118" y="201472"/>
                    <a:pt x="75973" y="233292"/>
                  </a:cubicBezTo>
                  <a:cubicBezTo>
                    <a:pt x="45828" y="265112"/>
                    <a:pt x="12333" y="313679"/>
                    <a:pt x="5634" y="353872"/>
                  </a:cubicBezTo>
                  <a:cubicBezTo>
                    <a:pt x="-1065" y="394065"/>
                    <a:pt x="12334" y="444307"/>
                    <a:pt x="35780" y="474452"/>
                  </a:cubicBezTo>
                  <a:cubicBezTo>
                    <a:pt x="59226" y="504597"/>
                    <a:pt x="91045" y="517996"/>
                    <a:pt x="146311" y="534743"/>
                  </a:cubicBezTo>
                  <a:cubicBezTo>
                    <a:pt x="201577" y="551490"/>
                    <a:pt x="310434" y="568237"/>
                    <a:pt x="367375" y="574936"/>
                  </a:cubicBezTo>
                  <a:cubicBezTo>
                    <a:pt x="424316" y="581635"/>
                    <a:pt x="456135" y="595033"/>
                    <a:pt x="487955" y="574936"/>
                  </a:cubicBezTo>
                  <a:cubicBezTo>
                    <a:pt x="519775" y="554839"/>
                    <a:pt x="580065" y="481152"/>
                    <a:pt x="558294" y="454356"/>
                  </a:cubicBezTo>
                  <a:cubicBezTo>
                    <a:pt x="536523" y="427560"/>
                    <a:pt x="404219" y="420861"/>
                    <a:pt x="357327" y="414162"/>
                  </a:cubicBezTo>
                  <a:cubicBezTo>
                    <a:pt x="310435" y="407463"/>
                    <a:pt x="318808" y="407463"/>
                    <a:pt x="276940" y="414162"/>
                  </a:cubicBezTo>
                  <a:cubicBezTo>
                    <a:pt x="235072" y="420861"/>
                    <a:pt x="146311" y="430910"/>
                    <a:pt x="106118" y="454356"/>
                  </a:cubicBezTo>
                  <a:cubicBezTo>
                    <a:pt x="65925" y="477802"/>
                    <a:pt x="50853" y="533068"/>
                    <a:pt x="35780" y="554839"/>
                  </a:cubicBezTo>
                  <a:cubicBezTo>
                    <a:pt x="20707" y="576610"/>
                    <a:pt x="15683" y="584984"/>
                    <a:pt x="15683" y="584984"/>
                  </a:cubicBezTo>
                </a:path>
              </a:pathLst>
            </a:cu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0" name="Rectangle 29"/>
          <p:cNvSpPr/>
          <p:nvPr/>
        </p:nvSpPr>
        <p:spPr>
          <a:xfrm>
            <a:off x="6204739" y="5089678"/>
            <a:ext cx="2269993" cy="5044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6591164" y="5160094"/>
            <a:ext cx="2325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/>
              <a:t>: </a:t>
            </a:r>
            <a:r>
              <a:rPr lang="en-CA" err="1"/>
              <a:t>marcador</a:t>
            </a:r>
            <a:r>
              <a:rPr lang="en-CA"/>
              <a:t> de </a:t>
            </a:r>
            <a:r>
              <a:rPr lang="en-CA" err="1"/>
              <a:t>posición</a:t>
            </a:r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7036568" y="3445523"/>
            <a:ext cx="22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>
                <a:solidFill>
                  <a:srgbClr val="FF0000"/>
                </a:solidFill>
              </a:rPr>
              <a:t>Punta del </a:t>
            </a:r>
            <a:r>
              <a:rPr lang="en-CA" b="1" err="1">
                <a:solidFill>
                  <a:srgbClr val="FF0000"/>
                </a:solidFill>
              </a:rPr>
              <a:t>lápiz</a:t>
            </a:r>
            <a:r>
              <a:rPr lang="en-CA" b="1">
                <a:solidFill>
                  <a:srgbClr val="FF0000"/>
                </a:solidFill>
              </a:rPr>
              <a:t> </a:t>
            </a:r>
            <a:r>
              <a:rPr lang="en-CA" b="1" err="1">
                <a:solidFill>
                  <a:srgbClr val="FF0000"/>
                </a:solidFill>
              </a:rPr>
              <a:t>óptico</a:t>
            </a:r>
            <a:r>
              <a:rPr lang="en-CA" b="1">
                <a:solidFill>
                  <a:srgbClr val="FF0000"/>
                </a:solidFill>
              </a:rPr>
              <a:t> </a:t>
            </a:r>
          </a:p>
          <a:p>
            <a:r>
              <a:rPr lang="en-CA" b="1">
                <a:solidFill>
                  <a:srgbClr val="FF0000"/>
                </a:solidFill>
              </a:rPr>
              <a:t>a la base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628650" y="1181100"/>
            <a:ext cx="4686154" cy="4995863"/>
          </a:xfrm>
        </p:spPr>
        <p:txBody>
          <a:bodyPr>
            <a:normAutofit lnSpcReduction="10000"/>
          </a:bodyPr>
          <a:lstStyle/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Hay dos sistemas de coordenadas asociados a una herramienta de lápiz óptico:</a:t>
            </a:r>
            <a:endParaRPr lang="en-CA"/>
          </a:p>
          <a:p>
            <a:pPr lvl="1"/>
            <a:r>
              <a:rPr lang="en-CA" err="1"/>
              <a:t>Lápiz</a:t>
            </a:r>
            <a:r>
              <a:rPr lang="en-CA"/>
              <a:t> </a:t>
            </a:r>
            <a:r>
              <a:rPr lang="en-CA" err="1"/>
              <a:t>óptico</a:t>
            </a:r>
            <a:endParaRPr lang="en-CA"/>
          </a:p>
          <a:p>
            <a:pPr lvl="2"/>
            <a:r>
              <a:rPr lang="en-CA"/>
              <a:t>Origen: </a:t>
            </a:r>
            <a:r>
              <a:rPr lang="en-CA" err="1"/>
              <a:t>centro</a:t>
            </a:r>
            <a:r>
              <a:rPr lang="en-CA"/>
              <a:t> del </a:t>
            </a:r>
            <a:r>
              <a:rPr lang="en-CA" err="1"/>
              <a:t>marcador</a:t>
            </a:r>
            <a:r>
              <a:rPr lang="en-CA"/>
              <a:t> de </a:t>
            </a:r>
            <a:r>
              <a:rPr lang="en-CA" err="1"/>
              <a:t>posición</a:t>
            </a:r>
            <a:endParaRPr lang="en-CA"/>
          </a:p>
          <a:p>
            <a:pPr lvl="1"/>
            <a:r>
              <a:rPr lang="en-CA"/>
              <a:t>Punta del </a:t>
            </a:r>
            <a:r>
              <a:rPr lang="en-CA" err="1"/>
              <a:t>lápiz</a:t>
            </a:r>
            <a:r>
              <a:rPr lang="en-CA"/>
              <a:t> </a:t>
            </a:r>
            <a:r>
              <a:rPr lang="en-CA" err="1"/>
              <a:t>óptico</a:t>
            </a:r>
            <a:endParaRPr lang="en-CA"/>
          </a:p>
          <a:p>
            <a:pPr lvl="2"/>
            <a:r>
              <a:rPr lang="en-CA"/>
              <a:t>Origen: </a:t>
            </a:r>
            <a:r>
              <a:rPr lang="en-CA" err="1"/>
              <a:t>punta</a:t>
            </a:r>
            <a:r>
              <a:rPr lang="en-CA"/>
              <a:t> del </a:t>
            </a:r>
            <a:r>
              <a:rPr lang="en-CA" err="1"/>
              <a:t>lápiz</a:t>
            </a:r>
            <a:r>
              <a:rPr lang="en-CA"/>
              <a:t> </a:t>
            </a:r>
            <a:r>
              <a:rPr lang="en-CA" err="1"/>
              <a:t>óptico</a:t>
            </a:r>
            <a:r>
              <a:rPr lang="en-CA"/>
              <a:t>.</a:t>
            </a:r>
          </a:p>
          <a:p>
            <a:r>
              <a:rPr lang="en-CA"/>
              <a:t>La </a:t>
            </a:r>
            <a:r>
              <a:rPr lang="en-CA" err="1"/>
              <a:t>transformación</a:t>
            </a:r>
            <a:r>
              <a:rPr lang="en-CA"/>
              <a:t> 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punta del lápiz óptico al lápiz óptico </a:t>
            </a:r>
            <a:r>
              <a:rPr lang="en-CA"/>
              <a:t>se </a:t>
            </a:r>
            <a:r>
              <a:rPr lang="en-CA" err="1"/>
              <a:t>calcula</a:t>
            </a:r>
            <a:r>
              <a:rPr lang="en-CA"/>
              <a:t> </a:t>
            </a:r>
            <a:r>
              <a:rPr lang="en-CA" err="1"/>
              <a:t>utilizando</a:t>
            </a:r>
            <a:r>
              <a:rPr lang="en-CA"/>
              <a:t> </a:t>
            </a:r>
            <a:r>
              <a:rPr lang="en-CA" err="1"/>
              <a:t>el</a:t>
            </a:r>
            <a:r>
              <a:rPr lang="en-CA"/>
              <a:t> </a:t>
            </a:r>
            <a:r>
              <a:rPr lang="en-CA" err="1"/>
              <a:t>algoritmo</a:t>
            </a:r>
            <a:r>
              <a:rPr lang="en-CA"/>
              <a:t> de </a:t>
            </a:r>
            <a:r>
              <a:rPr lang="en-CA" b="1" i="1" err="1"/>
              <a:t>calibración</a:t>
            </a:r>
            <a:r>
              <a:rPr lang="en-CA" b="1" i="1"/>
              <a:t> de </a:t>
            </a:r>
            <a:r>
              <a:rPr lang="en-CA" b="1" i="1" err="1"/>
              <a:t>pivote</a:t>
            </a:r>
            <a:r>
              <a:rPr lang="en-CA" b="1" i="1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7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677" y="250522"/>
            <a:ext cx="8430016" cy="749604"/>
          </a:xfrm>
        </p:spPr>
        <p:txBody>
          <a:bodyPr>
            <a:normAutofit fontScale="90000"/>
          </a:bodyPr>
          <a:lstStyle/>
          <a:p>
            <a:br>
              <a:rPr lang="en-CA"/>
            </a:br>
            <a:r>
              <a:rPr lang="en-CA" err="1"/>
              <a:t>Calibración</a:t>
            </a:r>
            <a:r>
              <a:rPr lang="en-CA"/>
              <a:t> del </a:t>
            </a:r>
            <a:r>
              <a:rPr lang="en-CA" err="1"/>
              <a:t>pivote</a:t>
            </a:r>
            <a:r>
              <a:rPr lang="en-CA"/>
              <a:t> </a:t>
            </a:r>
            <a:r>
              <a:rPr lang="en-CA" err="1"/>
              <a:t>en</a:t>
            </a:r>
            <a:r>
              <a:rPr lang="en-CA"/>
              <a:t> </a:t>
            </a:r>
            <a:r>
              <a:rPr lang="en-CA" err="1"/>
              <a:t>una</a:t>
            </a:r>
            <a:r>
              <a:rPr lang="en-CA"/>
              <a:t> </a:t>
            </a:r>
            <a:r>
              <a:rPr lang="en-CA" err="1"/>
              <a:t>configuración</a:t>
            </a:r>
            <a:r>
              <a:rPr lang="en-CA"/>
              <a:t> de hardware real </a:t>
            </a:r>
            <a:br>
              <a:rPr lang="en-CA"/>
            </a:b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4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1181100"/>
            <a:ext cx="3951442" cy="4995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741" y="1181099"/>
            <a:ext cx="3701609" cy="4995863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28650" y="1181100"/>
            <a:ext cx="3951442" cy="4995863"/>
          </a:xfrm>
        </p:spPr>
        <p:txBody>
          <a:bodyPr>
            <a:normAutofit lnSpcReduction="10000"/>
          </a:bodyPr>
          <a:lstStyle/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Al realizar una calibración de pivote con una aguja con seguimiento</a:t>
            </a:r>
          </a:p>
          <a:p>
            <a:pPr lvl="1"/>
            <a:r>
              <a:rPr lang="es-MX" b="0" i="0" u="none" strike="noStrike">
                <a:solidFill>
                  <a:srgbClr val="000000"/>
                </a:solidFill>
                <a:effectLst/>
              </a:rPr>
              <a:t>Encuentre una posición segura para pivotar en el sistema de coordenadas de referencia.</a:t>
            </a:r>
          </a:p>
          <a:p>
            <a:pPr lvl="1"/>
            <a:r>
              <a:rPr lang="es-MX" b="0" i="0" u="none" strike="noStrike">
                <a:solidFill>
                  <a:srgbClr val="000000"/>
                </a:solidFill>
                <a:effectLst/>
              </a:rPr>
              <a:t>No debe mover la punta de la aguja, solo el mango de la aguja puede moverse con respecto a la punta mientras gira. </a:t>
            </a:r>
          </a:p>
          <a:p>
            <a:pPr marL="0" indent="0" algn="l">
              <a:buNone/>
            </a:pPr>
            <a:endParaRPr lang="es-MX" b="0" i="0" u="none" strike="noStrike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68506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err="1"/>
              <a:t>Ejemplo</a:t>
            </a:r>
            <a:r>
              <a:rPr lang="en-CA"/>
              <a:t>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188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273" y="135088"/>
            <a:ext cx="7886700" cy="634999"/>
          </a:xfrm>
        </p:spPr>
        <p:txBody>
          <a:bodyPr>
            <a:normAutofit fontScale="90000"/>
          </a:bodyPr>
          <a:lstStyle/>
          <a:p>
            <a:br>
              <a:rPr lang="en-CA"/>
            </a:br>
            <a:r>
              <a:rPr lang="en-CA" err="1"/>
              <a:t>Cargar</a:t>
            </a:r>
            <a:r>
              <a:rPr lang="en-CA"/>
              <a:t> </a:t>
            </a:r>
            <a:r>
              <a:rPr lang="en-CA" err="1"/>
              <a:t>datos</a:t>
            </a:r>
            <a:r>
              <a:rPr lang="en-CA"/>
              <a:t> de </a:t>
            </a:r>
            <a:r>
              <a:rPr lang="en-CA" err="1"/>
              <a:t>prueba</a:t>
            </a:r>
            <a:br>
              <a:rPr lang="en-CA"/>
            </a:br>
            <a:endParaRPr lang="en-CA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14273" y="951062"/>
            <a:ext cx="7886700" cy="4995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Cargue </a:t>
            </a:r>
            <a:r>
              <a:rPr lang="es-MX" sz="2400" b="1" i="0" u="none" strike="noStrike">
                <a:solidFill>
                  <a:srgbClr val="000000"/>
                </a:solidFill>
                <a:effectLst/>
              </a:rPr>
              <a:t>SlicerIGT-Data/Skull_StylusCalibration.mrb </a:t>
            </a:r>
          </a:p>
          <a:p>
            <a:pPr algn="l"/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En el módulo </a:t>
            </a:r>
            <a:r>
              <a:rPr lang="es-MX" sz="2400" b="1" i="0" u="none" strike="noStrike">
                <a:solidFill>
                  <a:srgbClr val="000000"/>
                </a:solidFill>
                <a:effectLst/>
              </a:rPr>
              <a:t>Datos</a:t>
            </a:r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, haga clic con el botón derecho en </a:t>
            </a:r>
            <a:r>
              <a:rPr lang="es-MX" sz="2400" b="1" i="0" u="none" strike="noStrike">
                <a:solidFill>
                  <a:srgbClr val="000000"/>
                </a:solidFill>
                <a:effectLst/>
              </a:rPr>
              <a:t>Lápiz óptico a referencia </a:t>
            </a:r>
            <a:r>
              <a:rPr lang="es-MX" sz="2400" i="0" u="none" strike="noStrike">
                <a:solidFill>
                  <a:srgbClr val="000000"/>
                </a:solidFill>
                <a:effectLst/>
              </a:rPr>
              <a:t>y e</a:t>
            </a:r>
            <a:r>
              <a:rPr lang="es-MX" sz="2400">
                <a:solidFill>
                  <a:srgbClr val="000000"/>
                </a:solidFill>
              </a:rPr>
              <a:t>n</a:t>
            </a:r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 </a:t>
            </a:r>
            <a:r>
              <a:rPr lang="es-MX" sz="2400" i="1">
                <a:solidFill>
                  <a:srgbClr val="000000"/>
                </a:solidFill>
              </a:rPr>
              <a:t>I</a:t>
            </a:r>
            <a:r>
              <a:rPr lang="es-MX" sz="2400" b="0" i="1" u="none" strike="noStrike">
                <a:solidFill>
                  <a:srgbClr val="000000"/>
                </a:solidFill>
                <a:effectLst/>
              </a:rPr>
              <a:t>nsertar transformación</a:t>
            </a:r>
          </a:p>
          <a:p>
            <a:pPr algn="l"/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Cambie el nombre de la nueva transformación a </a:t>
            </a:r>
            <a:r>
              <a:rPr lang="es-MX" sz="2400" b="1" i="0" u="none" strike="noStrike">
                <a:solidFill>
                  <a:srgbClr val="000000"/>
                </a:solidFill>
                <a:effectLst/>
              </a:rPr>
              <a:t>Punta del lápiz óptico al lápiz óptico</a:t>
            </a:r>
          </a:p>
          <a:p>
            <a:pPr algn="l"/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Cree un modelo de aguja</a:t>
            </a:r>
          </a:p>
          <a:p>
            <a:pPr algn="l"/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En el módulo </a:t>
            </a:r>
            <a:r>
              <a:rPr lang="es-MX" sz="2400" b="1" i="0" u="none" strike="noStrike">
                <a:solidFill>
                  <a:srgbClr val="000000"/>
                </a:solidFill>
                <a:effectLst/>
              </a:rPr>
              <a:t>Datos</a:t>
            </a:r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, arrastre y suelte el modelo de aguja en </a:t>
            </a:r>
            <a:r>
              <a:rPr lang="es-MX" sz="2400" b="1" i="0" u="none" strike="noStrike">
                <a:solidFill>
                  <a:srgbClr val="000000"/>
                </a:solidFill>
                <a:effectLst/>
              </a:rPr>
              <a:t>Punta del lápiz óptico al lápiz óptico</a:t>
            </a:r>
          </a:p>
          <a:p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Asegúrese de que la barra de herramientas </a:t>
            </a:r>
            <a:r>
              <a:rPr lang="es-MX" sz="2400" b="1">
                <a:solidFill>
                  <a:srgbClr val="000000"/>
                </a:solidFill>
              </a:rPr>
              <a:t>Navegador de Secuencias</a:t>
            </a:r>
            <a:r>
              <a:rPr lang="es-MX" sz="2400" b="1" i="0" u="none" strike="noStrike">
                <a:solidFill>
                  <a:srgbClr val="000000"/>
                </a:solidFill>
                <a:effectLst/>
              </a:rPr>
              <a:t> </a:t>
            </a:r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esté visible</a:t>
            </a:r>
          </a:p>
          <a:p>
            <a:pPr marL="0" indent="0" algn="l">
              <a:buNone/>
            </a:pPr>
            <a:endParaRPr lang="es-MX" b="0" i="0" u="none" strike="noStrike">
              <a:solidFill>
                <a:srgbClr val="000000"/>
              </a:solidFill>
              <a:effectLst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6</a:t>
            </a:fld>
            <a:endParaRPr lang="en-US"/>
          </a:p>
        </p:txBody>
      </p:sp>
      <p:pic>
        <p:nvPicPr>
          <p:cNvPr id="8" name="Imagen 7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4C2DFBAA-C5C6-1E29-C4DE-7A66FA5A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209" y="4900881"/>
            <a:ext cx="4042375" cy="1398199"/>
          </a:xfrm>
          <a:prstGeom prst="rect">
            <a:avLst/>
          </a:prstGeom>
        </p:spPr>
      </p:pic>
      <p:pic>
        <p:nvPicPr>
          <p:cNvPr id="9" name="Imagen 8" descr="Interfaz de usuario gráfica, Aplicación, Word&#10;&#10;El contenido generado por IA puede ser incorrecto.">
            <a:extLst>
              <a:ext uri="{FF2B5EF4-FFF2-40B4-BE49-F238E27FC236}">
                <a16:creationId xmlns:a16="http://schemas.microsoft.com/office/drawing/2014/main" id="{B4CA338F-23F1-640B-8DA3-23E69177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074" y="4613334"/>
            <a:ext cx="2082380" cy="168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999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/>
            </a:br>
            <a:r>
              <a:rPr lang="en-CA" err="1"/>
              <a:t>Calibración</a:t>
            </a:r>
            <a:r>
              <a:rPr lang="en-CA"/>
              <a:t> del </a:t>
            </a:r>
            <a:r>
              <a:rPr lang="en-CA" err="1"/>
              <a:t>pivote</a:t>
            </a:r>
            <a:br>
              <a:rPr lang="en-CA"/>
            </a:b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81101"/>
            <a:ext cx="7886700" cy="1870572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En el módulo </a:t>
            </a:r>
            <a:r>
              <a:rPr lang="es-MX" b="1" i="0" u="none" strike="noStrike">
                <a:solidFill>
                  <a:srgbClr val="000000"/>
                </a:solidFill>
                <a:effectLst/>
              </a:rPr>
              <a:t>IGT / Calibración del pivote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, seleccione </a:t>
            </a:r>
            <a:r>
              <a:rPr lang="es-MX" b="0" i="1" u="none" strike="noStrike">
                <a:solidFill>
                  <a:srgbClr val="000000"/>
                </a:solidFill>
                <a:effectLst/>
              </a:rPr>
              <a:t>Entrada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: </a:t>
            </a:r>
            <a:r>
              <a:rPr lang="es-MX" b="1" i="0" u="none" strike="noStrike">
                <a:solidFill>
                  <a:srgbClr val="000000"/>
                </a:solidFill>
                <a:effectLst/>
              </a:rPr>
              <a:t>Lápiz óptico a referencia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, </a:t>
            </a:r>
            <a:r>
              <a:rPr lang="es-MX" b="0" i="1" u="none" strike="noStrike">
                <a:solidFill>
                  <a:srgbClr val="000000"/>
                </a:solidFill>
                <a:effectLst/>
              </a:rPr>
              <a:t>Salida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: </a:t>
            </a:r>
            <a:r>
              <a:rPr lang="es-MX" b="1" i="0" u="none" strike="noStrike">
                <a:solidFill>
                  <a:srgbClr val="000000"/>
                </a:solidFill>
                <a:effectLst/>
              </a:rPr>
              <a:t>Punta del lápiz óptico a lápiz óptico</a:t>
            </a:r>
          </a:p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En la barra de herramientas Secuencias, seleccione Calibración del pivote e inicie la reproducción con el botón de reproducción.</a:t>
            </a:r>
          </a:p>
          <a:p>
            <a:pPr marL="0" indent="0" algn="l">
              <a:buNone/>
            </a:pPr>
            <a:endParaRPr lang="es-MX" b="0" i="0" u="none" strike="noStrike">
              <a:solidFill>
                <a:srgbClr val="000000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286" y="3219476"/>
            <a:ext cx="8171428" cy="41904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69815" y="3254683"/>
            <a:ext cx="1415600" cy="3402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785415" y="3163174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1.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304781" y="3254683"/>
            <a:ext cx="463588" cy="3402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768369" y="2975470"/>
            <a:ext cx="463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2.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28650" y="4035173"/>
            <a:ext cx="7886700" cy="18705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Pulse </a:t>
            </a:r>
            <a:r>
              <a:rPr lang="es-MX" b="1" u="none" strike="noStrike">
                <a:solidFill>
                  <a:srgbClr val="000000"/>
                </a:solidFill>
                <a:effectLst/>
              </a:rPr>
              <a:t>Iniciar calibración del pivote 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y espere hasta que el mensaje en la parte inferior del widget del módulo muestre el valor del </a:t>
            </a:r>
            <a:r>
              <a:rPr lang="es-MX" b="1" i="1" u="none" strike="noStrike">
                <a:solidFill>
                  <a:srgbClr val="000000"/>
                </a:solidFill>
                <a:effectLst/>
              </a:rPr>
              <a:t>error cuadrático medio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s-MX" b="0" i="0" u="none" strike="noStrike">
                <a:solidFill>
                  <a:srgbClr val="000000"/>
                </a:solidFill>
                <a:effectLst/>
              </a:rPr>
              <a:t>Este valor debe ser inferior a 1 mm.</a:t>
            </a:r>
          </a:p>
        </p:txBody>
      </p:sp>
    </p:spTree>
    <p:extLst>
      <p:ext uri="{BB962C8B-B14F-4D97-AF65-F5344CB8AC3E}">
        <p14:creationId xmlns:p14="http://schemas.microsoft.com/office/powerpoint/2010/main" val="3737525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err="1"/>
              <a:t>Calibración</a:t>
            </a:r>
            <a:r>
              <a:rPr lang="en-CA"/>
              <a:t> del </a:t>
            </a:r>
            <a:r>
              <a:rPr lang="en-CA" err="1"/>
              <a:t>pivote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8</a:t>
            </a:fld>
            <a:endParaRPr lang="en-US"/>
          </a:p>
        </p:txBody>
      </p:sp>
      <p:pic>
        <p:nvPicPr>
          <p:cNvPr id="3" name="3D Slicer 5.8.0 2025-10-15 10-14-44">
            <a:hlinkClick r:id="" action="ppaction://media"/>
            <a:extLst>
              <a:ext uri="{FF2B5EF4-FFF2-40B4-BE49-F238E27FC236}">
                <a16:creationId xmlns:a16="http://schemas.microsoft.com/office/drawing/2014/main" id="{67BF74B7-022F-ED2B-7D8A-46EDC2F96D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668" y="1284768"/>
            <a:ext cx="8949955" cy="463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3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9F0BBD-B676-EFF7-4F21-5F8B8E7CB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300BED26-218F-B76E-7223-41BC542AC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698" y="2802572"/>
            <a:ext cx="5480685" cy="32848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3936F4-C902-39FB-6DE4-75E851CAA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9846"/>
            <a:ext cx="7886700" cy="634999"/>
          </a:xfrm>
        </p:spPr>
        <p:txBody>
          <a:bodyPr>
            <a:normAutofit fontScale="90000"/>
          </a:bodyPr>
          <a:lstStyle/>
          <a:p>
            <a:br>
              <a:rPr lang="en-CA"/>
            </a:br>
            <a:r>
              <a:rPr lang="en-CA" err="1"/>
              <a:t>Calibración</a:t>
            </a:r>
            <a:r>
              <a:rPr lang="en-CA"/>
              <a:t> del giro</a:t>
            </a:r>
            <a:br>
              <a:rPr lang="en-CA"/>
            </a:b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B3090-1886-0101-C77A-83130CBCA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45820"/>
            <a:ext cx="7886700" cy="23949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s-MX" sz="2200" b="0" i="0" u="none" strike="noStrike" dirty="0">
                <a:solidFill>
                  <a:srgbClr val="000000"/>
                </a:solidFill>
                <a:effectLst/>
              </a:rPr>
              <a:t>Pulse </a:t>
            </a:r>
            <a:r>
              <a:rPr lang="es-MX" sz="2200" b="1" i="0" u="none" strike="noStrike" dirty="0">
                <a:solidFill>
                  <a:srgbClr val="000000"/>
                </a:solidFill>
                <a:effectLst/>
              </a:rPr>
              <a:t>Iniciar calibración </a:t>
            </a:r>
            <a:r>
              <a:rPr lang="es-MX" sz="2200" b="1" dirty="0">
                <a:solidFill>
                  <a:srgbClr val="000000"/>
                </a:solidFill>
              </a:rPr>
              <a:t>de</a:t>
            </a:r>
            <a:r>
              <a:rPr lang="es-MX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MX" sz="2200" b="1" dirty="0">
                <a:solidFill>
                  <a:srgbClr val="000000"/>
                </a:solidFill>
              </a:rPr>
              <a:t>rotación</a:t>
            </a:r>
            <a:r>
              <a:rPr lang="es-MX" sz="22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s-MX" sz="2200" b="0" i="0" u="none" strike="noStrike" dirty="0">
                <a:solidFill>
                  <a:srgbClr val="000000"/>
                </a:solidFill>
                <a:effectLst/>
              </a:rPr>
              <a:t>Espere hasta que se actualice el valor del </a:t>
            </a:r>
            <a:r>
              <a:rPr lang="es-MX" sz="2200" b="1" i="0" u="none" strike="noStrike" dirty="0">
                <a:solidFill>
                  <a:srgbClr val="000000"/>
                </a:solidFill>
                <a:effectLst/>
              </a:rPr>
              <a:t>error cuadrático medio</a:t>
            </a:r>
            <a:r>
              <a:rPr lang="es-MX" sz="2200" b="0" i="0" u="none" strike="noStrike" dirty="0">
                <a:solidFill>
                  <a:srgbClr val="000000"/>
                </a:solidFill>
                <a:effectLst/>
              </a:rPr>
              <a:t>.</a:t>
            </a:r>
            <a:endParaRPr lang="es-MX" sz="2200" b="0" i="0" u="none" strike="noStrike" dirty="0">
              <a:solidFill>
                <a:srgbClr val="000000"/>
              </a:solidFill>
              <a:effectLst/>
              <a:ea typeface="Calibri"/>
              <a:cs typeface="Calibri"/>
            </a:endParaRPr>
          </a:p>
          <a:p>
            <a:pPr algn="l"/>
            <a:r>
              <a:rPr lang="es-MX" sz="2200" b="0" i="0" u="none" strike="noStrike" dirty="0">
                <a:solidFill>
                  <a:srgbClr val="000000"/>
                </a:solidFill>
                <a:effectLst/>
              </a:rPr>
              <a:t>Con este diseño concreto de lápiz óptico, la transformación </a:t>
            </a:r>
            <a:r>
              <a:rPr lang="es-MX" sz="2200" b="1" i="0" u="none" strike="noStrike" dirty="0">
                <a:solidFill>
                  <a:srgbClr val="000000"/>
                </a:solidFill>
                <a:effectLst/>
              </a:rPr>
              <a:t>Punta del lápiz óptico a lápiz óptico </a:t>
            </a:r>
            <a:r>
              <a:rPr lang="es-MX" sz="2200" b="0" i="0" u="none" strike="noStrike" dirty="0">
                <a:solidFill>
                  <a:srgbClr val="000000"/>
                </a:solidFill>
                <a:effectLst/>
              </a:rPr>
              <a:t>no cambia significativamente.</a:t>
            </a:r>
            <a:endParaRPr lang="es-MX" sz="2200" b="0" i="0" u="none" strike="noStrike" dirty="0">
              <a:solidFill>
                <a:srgbClr val="000000"/>
              </a:solidFill>
              <a:effectLst/>
              <a:ea typeface="Calibri"/>
              <a:cs typeface="Calibri"/>
            </a:endParaRPr>
          </a:p>
          <a:p>
            <a:pPr algn="l"/>
            <a:r>
              <a:rPr lang="es-MX" sz="2200" b="0" i="0" u="none" strike="noStrike" dirty="0">
                <a:solidFill>
                  <a:srgbClr val="000000"/>
                </a:solidFill>
                <a:effectLst/>
              </a:rPr>
              <a:t>Guarde la transformación </a:t>
            </a:r>
            <a:r>
              <a:rPr lang="es-MX" sz="2200" b="1" i="0" u="none" strike="noStrike" dirty="0">
                <a:solidFill>
                  <a:srgbClr val="000000"/>
                </a:solidFill>
                <a:effectLst/>
              </a:rPr>
              <a:t>Punta del lápiz óptico a lápiz óptico </a:t>
            </a:r>
            <a:r>
              <a:rPr lang="es-MX" sz="2200" b="0" i="0" u="none" strike="noStrike" dirty="0">
                <a:solidFill>
                  <a:srgbClr val="000000"/>
                </a:solidFill>
                <a:effectLst/>
              </a:rPr>
              <a:t>en un archivo .h5.</a:t>
            </a:r>
            <a:endParaRPr lang="es-MX" sz="2200" b="0" i="0" u="none" strike="noStrike" dirty="0">
              <a:solidFill>
                <a:srgbClr val="000000"/>
              </a:solidFill>
              <a:effectLst/>
              <a:ea typeface="Calibri"/>
              <a:cs typeface="Calibri"/>
            </a:endParaRPr>
          </a:p>
          <a:p>
            <a:pPr marL="0" indent="0" algn="l">
              <a:buNone/>
            </a:pPr>
            <a:endParaRPr lang="es-MX" b="0" i="0" u="none" strike="noStrike">
              <a:solidFill>
                <a:srgbClr val="000000"/>
              </a:solidFill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1BE03C-758F-2B66-6B45-CE5960273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D6A600-A989-43FB-D69D-6F049F5668C5}"/>
              </a:ext>
            </a:extLst>
          </p:cNvPr>
          <p:cNvSpPr/>
          <p:nvPr/>
        </p:nvSpPr>
        <p:spPr>
          <a:xfrm>
            <a:off x="2870522" y="2805239"/>
            <a:ext cx="361988" cy="26908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EFACF8-CB83-DF64-FD0E-D5064A84BAB3}"/>
              </a:ext>
            </a:extLst>
          </p:cNvPr>
          <p:cNvSpPr txBox="1"/>
          <p:nvPr/>
        </p:nvSpPr>
        <p:spPr>
          <a:xfrm>
            <a:off x="2411976" y="2713730"/>
            <a:ext cx="422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1.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560A6F-95A9-5BB3-D76D-710FBEB36722}"/>
              </a:ext>
            </a:extLst>
          </p:cNvPr>
          <p:cNvSpPr/>
          <p:nvPr/>
        </p:nvSpPr>
        <p:spPr>
          <a:xfrm>
            <a:off x="2781891" y="5044821"/>
            <a:ext cx="443268" cy="41132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D948-E1F7-5B06-23BE-42AD7F1C6AFE}"/>
              </a:ext>
            </a:extLst>
          </p:cNvPr>
          <p:cNvSpPr txBox="1"/>
          <p:nvPr/>
        </p:nvSpPr>
        <p:spPr>
          <a:xfrm>
            <a:off x="2272545" y="4993952"/>
            <a:ext cx="422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2.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7DD07E-4FAF-68E3-8C7B-CC84493F91CF}"/>
              </a:ext>
            </a:extLst>
          </p:cNvPr>
          <p:cNvSpPr/>
          <p:nvPr/>
        </p:nvSpPr>
        <p:spPr>
          <a:xfrm>
            <a:off x="3237990" y="5759586"/>
            <a:ext cx="2921418" cy="26908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7DBB8C-3C2A-7926-D908-C12DC5DB8DBF}"/>
              </a:ext>
            </a:extLst>
          </p:cNvPr>
          <p:cNvSpPr txBox="1"/>
          <p:nvPr/>
        </p:nvSpPr>
        <p:spPr>
          <a:xfrm>
            <a:off x="2779444" y="5668077"/>
            <a:ext cx="422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3.</a:t>
            </a:r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7436C5-949D-94A7-5C28-039ACE031A95}"/>
              </a:ext>
            </a:extLst>
          </p:cNvPr>
          <p:cNvSpPr/>
          <p:nvPr/>
        </p:nvSpPr>
        <p:spPr>
          <a:xfrm>
            <a:off x="6742012" y="5759586"/>
            <a:ext cx="743827" cy="26908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4AA9FD-4A7F-63BF-0947-511E65047384}"/>
              </a:ext>
            </a:extLst>
          </p:cNvPr>
          <p:cNvSpPr txBox="1"/>
          <p:nvPr/>
        </p:nvSpPr>
        <p:spPr>
          <a:xfrm>
            <a:off x="6232666" y="5668077"/>
            <a:ext cx="422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FF0000"/>
                </a:solidFill>
              </a:rPr>
              <a:t>4.</a:t>
            </a:r>
            <a:endParaRPr 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722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5AEEC3C-57F5-458C-A259-BEA2AFF0D77B}" vid="{F032F1CB-9777-488E-B287-8CA49E564C5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4F178DD8AD5D42B7E54A64C7A32259" ma:contentTypeVersion="13" ma:contentTypeDescription="Create a new document." ma:contentTypeScope="" ma:versionID="54b40138b4a9bf238731f94c1d996c9a">
  <xsd:schema xmlns:xsd="http://www.w3.org/2001/XMLSchema" xmlns:xs="http://www.w3.org/2001/XMLSchema" xmlns:p="http://schemas.microsoft.com/office/2006/metadata/properties" xmlns:ns2="da2f274f-5e6c-4126-98a1-686d90f0b627" xmlns:ns3="098f7cbb-c9e9-450d-82ba-91729ba27895" targetNamespace="http://schemas.microsoft.com/office/2006/metadata/properties" ma:root="true" ma:fieldsID="aa3fc28c7022aeac332799341cfdc5e2" ns2:_="" ns3:_="">
    <xsd:import namespace="da2f274f-5e6c-4126-98a1-686d90f0b627"/>
    <xsd:import namespace="098f7cbb-c9e9-450d-82ba-91729ba278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2f274f-5e6c-4126-98a1-686d90f0b6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653b1c0-f410-437d-8ee7-1cf68b209f5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2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8f7cbb-c9e9-450d-82ba-91729ba2789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85634cb3-39a3-428d-b4a9-80f5fed272d9}" ma:internalName="TaxCatchAll" ma:showField="CatchAllData" ma:web="098f7cbb-c9e9-450d-82ba-91729ba278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98f7cbb-c9e9-450d-82ba-91729ba27895" xsi:nil="true"/>
    <lcf76f155ced4ddcb4097134ff3c332f xmlns="da2f274f-5e6c-4126-98a1-686d90f0b627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12235746-82DE-44CE-97E1-19A24CD8951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CC565A-5929-46BA-B3FD-908391394A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a2f274f-5e6c-4126-98a1-686d90f0b627"/>
    <ds:schemaRef ds:uri="098f7cbb-c9e9-450d-82ba-91729ba278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3A9C66-9DB9-4DF3-96B6-5C0583DD8A6A}">
  <ds:schemaRefs>
    <ds:schemaRef ds:uri="http://schemas.microsoft.com/office/2006/metadata/properties"/>
    <ds:schemaRef ds:uri="http://schemas.microsoft.com/office/infopath/2007/PartnerControls"/>
    <ds:schemaRef ds:uri="098f7cbb-c9e9-450d-82ba-91729ba27895"/>
    <ds:schemaRef ds:uri="da2f274f-5e6c-4126-98a1-686d90f0b627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SlicerIGT-TutorialTemplate</Template>
  <Application>Microsoft Office PowerPoint</Application>
  <PresentationFormat>Presentación en pantalla (4:3)</PresentationFormat>
  <Slides>17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18" baseType="lpstr">
      <vt:lpstr>Office Theme</vt:lpstr>
      <vt:lpstr>Calibración del pivote</vt:lpstr>
      <vt:lpstr>Introducción</vt:lpstr>
      <vt:lpstr>Sistemas de coordenadas del lápiz óptico</vt:lpstr>
      <vt:lpstr> Calibración del pivote en una configuración de hardware real  </vt:lpstr>
      <vt:lpstr>Ejemplo 1.</vt:lpstr>
      <vt:lpstr> Cargar datos de prueba </vt:lpstr>
      <vt:lpstr> Calibración del pivote </vt:lpstr>
      <vt:lpstr>Calibración del pivote</vt:lpstr>
      <vt:lpstr> Calibración del giro </vt:lpstr>
      <vt:lpstr>Ejemplo 2. (Se requiere PLUS. Este método está quedando obsoleto). </vt:lpstr>
      <vt:lpstr>Pivot calibration in Slicer</vt:lpstr>
      <vt:lpstr> Secuencia de calibración del pivote de carga </vt:lpstr>
      <vt:lpstr>  Ejemplo: Calibración del pivote en Slicer </vt:lpstr>
      <vt:lpstr> Ejemplo: Calibración del pivote en Slicer </vt:lpstr>
      <vt:lpstr> Reproduzca la secuencia grabada. </vt:lpstr>
      <vt:lpstr> Ejemplo: Calibración del pivote en Slicer </vt:lpstr>
      <vt:lpstr> Guardar el resultado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Tamas Ungi</dc:creator>
  <cp:revision>24</cp:revision>
  <dcterms:created xsi:type="dcterms:W3CDTF">2014-04-04T16:52:35Z</dcterms:created>
  <dcterms:modified xsi:type="dcterms:W3CDTF">2025-12-11T15:31:54Z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0x010100EC4F178DD8AD5D42B7E54A64C7A32259</vt:lpwstr>
  </property>
  <property fmtid="{D5CDD505-2E9C-101B-9397-08002B2CF9AE}" pid="3" name="MediaServiceImageTags">
    <vt:lpwstr/>
  </property>
</Properties>
</file>

<file path=docProps/thumbnail.jpeg>
</file>